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4" r:id="rId9"/>
    <p:sldId id="270" r:id="rId10"/>
    <p:sldId id="261" r:id="rId11"/>
    <p:sldId id="273" r:id="rId12"/>
    <p:sldId id="274" r:id="rId13"/>
    <p:sldId id="265" r:id="rId14"/>
    <p:sldId id="266" r:id="rId15"/>
    <p:sldId id="267" r:id="rId16"/>
    <p:sldId id="271" r:id="rId17"/>
    <p:sldId id="272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4F7B-2127-4BC3-ABEB-222E05C666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EBECC0-E94A-4B25-B97D-5E6E8C36E4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38E02-7F90-48CB-8337-FE303FB86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3AA1B-2131-4145-9D5E-94104E4B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40AA9-74B6-4BA9-9FFF-0084BFC23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1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0F843-8FBB-466B-921E-2E510C3DB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72C480-2552-4A0D-85DD-0A1F5971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B9764-9BCE-48CE-8B30-CED4D2B4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58DF3-CC06-439A-8895-BB963CAC2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F3B4B-EF47-4404-A7A4-02D8F0119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482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41AFC2-1197-443D-A7F8-76041745B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9BA7-CEB3-4BB1-9CD2-082B766A29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3B0E8-4742-4C54-B26E-9241128FB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858C4-7C45-4832-8A7A-B6F4B1D9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AD2F6-7C27-4B27-A5D0-21EC98381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8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E7FAD-C441-4B05-8110-BCC5CA07A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41FD9-93F4-4105-B4B4-35D3A2A5C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89FDE-26BC-4272-B2E6-32C1659C5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47CB61-352E-4E49-AB55-8C0E8B272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B5679-1493-4C8F-92D8-BC42AD1D0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8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AC8A0-70B7-476B-A4E7-D21D16E5D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6127A3-C7F1-42DA-959B-262721D11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06370-CB75-4DAC-BADD-E213D7B6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D7639-9E76-4C0C-AE7F-5C3D92EAE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EF474E-521C-42FB-9683-1E5BAA733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07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15CC0-3960-4E07-85D8-0B37F2803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53CF6-EBE0-41EE-8A6B-29DB6D9DFC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17CB6-4904-44CF-A266-98B8807D46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E0A2C-213A-4756-8D72-A70A884A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5FECF-BC84-4ACB-B717-C9E1DC4E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81AE51-8835-4846-AA80-BB77A2F85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564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7A1D6-F9F6-4C71-8AAD-295F143F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D7B56-94C1-49EE-8427-061709A48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8CBB7-A35F-4914-8F62-CF7B1A533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B5D6C-E138-4F15-B20C-55DE5F2976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E437B3-49BB-4B58-9665-D05E03572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AEA60B-4756-4D2C-858C-47E111FA4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C8A96-3C05-4DBF-9D21-AC3915A5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B8FF4E-917A-4248-A0B4-A3E5EB0E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0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C68B7-1C4F-4209-9A9E-1ED199039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10DA7F-8400-48F2-A765-E136963C5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FBF450-CA17-4E7F-AB62-4E64D5253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BCFABC-4ABD-4EE8-A836-7C9D13499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71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12B030-122E-452A-8E68-B08F7460F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E0DBAB-BD4F-4449-9A01-720EDC0B9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DFF2B-320C-432B-8237-96CA41BBE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32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8AE0D-85F4-4C8D-B826-F8600CF49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0053B-D444-4FDB-8696-96A98676B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967482-5ED1-4C23-AA63-DF120E5A2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6415C6-6AE9-4E32-8291-236392A6E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FF478-C157-493A-B0F5-C8B2D394F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A4CA58-F998-4BE0-A559-CB768B86C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19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56323-065D-4D33-8957-8984EE994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185476-85FB-4472-A896-ADEDC9D12F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1B28F-8BA7-47EC-8D80-ABD21E043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A32DC4-2656-4993-B339-ED1168C7E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5ACDA-FD73-4CAB-B140-DF622E84A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60990-BC39-4322-A580-DB6CD5259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4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CD198-87BB-4167-B7ED-8D4A0F515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98CA8-202E-48D6-B4A2-C6A8D3BB3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CB58D-43AD-40B8-B8BC-044B7E8A8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4FC71-04B4-4F97-BC7D-1793154B1B69}" type="datetimeFigureOut">
              <a:rPr lang="en-US" smtClean="0"/>
              <a:t>6/6/2020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6AA9-AA6F-4D2F-B803-1063F4AD62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6BF0E-D49E-4FDE-A0C0-54B02DA9D7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095AA-F78A-43A4-9C10-D220558BD2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7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Counselor.Bob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5F913-CF07-478D-8674-604C2094B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2063"/>
            <a:ext cx="9144000" cy="3707934"/>
          </a:xfrm>
          <a:solidFill>
            <a:schemeClr val="accent1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/>
              <a:t>How Counselors can</a:t>
            </a:r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Prepare for a Disaster </a:t>
            </a:r>
            <a:br>
              <a:rPr lang="en-US" b="1" dirty="0"/>
            </a:br>
            <a:r>
              <a:rPr lang="en-US" b="1" dirty="0"/>
              <a:t>in their Community and </a:t>
            </a:r>
            <a:br>
              <a:rPr lang="en-US" b="1" dirty="0"/>
            </a:br>
            <a:r>
              <a:rPr lang="en-US" b="1" dirty="0"/>
              <a:t>How They Can Help After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7C9694-9066-4688-9395-907E94EE4A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7776"/>
            <a:ext cx="9144000" cy="2122822"/>
          </a:xfrm>
          <a:solidFill>
            <a:schemeClr val="bg1">
              <a:lumMod val="95000"/>
            </a:schemeClr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Bob Schmidt, LPC </a:t>
            </a:r>
          </a:p>
          <a:p>
            <a:r>
              <a:rPr lang="en-US" sz="3600" b="1" dirty="0">
                <a:hlinkClick r:id="rId2"/>
              </a:rPr>
              <a:t>Counselor.Bob@hotmail.com</a:t>
            </a:r>
            <a:endParaRPr lang="en-US" sz="3600" b="1" dirty="0"/>
          </a:p>
          <a:p>
            <a:r>
              <a:rPr lang="en-US" sz="4000" b="1" dirty="0"/>
              <a:t>www.DisasterMentalHealthPlan.com </a:t>
            </a:r>
          </a:p>
        </p:txBody>
      </p:sp>
    </p:spTree>
    <p:extLst>
      <p:ext uri="{BB962C8B-B14F-4D97-AF65-F5344CB8AC3E}">
        <p14:creationId xmlns:p14="http://schemas.microsoft.com/office/powerpoint/2010/main" val="295908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0EF2D-67EC-490A-A2A5-F2CAA1C4051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Effective Brain Based Trauma-Informed Interventions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339FF-3086-4DCF-A2B3-6F17A119D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EMDR:  </a:t>
            </a:r>
            <a:r>
              <a:rPr lang="en-US" sz="3600" dirty="0"/>
              <a:t>Eye Movement Desensitization and Reprocessing.  Uses binaural stimulation.  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3600" b="1" dirty="0">
                <a:solidFill>
                  <a:srgbClr val="0070C0"/>
                </a:solidFill>
              </a:rPr>
              <a:t>EFT:  </a:t>
            </a:r>
            <a:r>
              <a:rPr lang="en-US" sz="3600" dirty="0"/>
              <a:t>Emotional Freedom Technique  aka – Tapping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3600" b="1" dirty="0" err="1">
                <a:solidFill>
                  <a:srgbClr val="0070C0"/>
                </a:solidFill>
              </a:rPr>
              <a:t>Brainspotting</a:t>
            </a:r>
            <a:r>
              <a:rPr lang="en-US" sz="3600" b="1" dirty="0">
                <a:solidFill>
                  <a:srgbClr val="0070C0"/>
                </a:solidFill>
              </a:rPr>
              <a:t>: </a:t>
            </a:r>
            <a:r>
              <a:rPr lang="en-US" sz="3600" dirty="0"/>
              <a:t>Hold the eyes in a fixed position.  May use music or nature sounds for binaural stimulation</a:t>
            </a:r>
          </a:p>
          <a:p>
            <a:pPr marL="0" indent="0">
              <a:buNone/>
            </a:pPr>
            <a:endParaRPr lang="en-US" sz="200" dirty="0"/>
          </a:p>
          <a:p>
            <a:r>
              <a:rPr lang="en-US" sz="3600" b="1" dirty="0">
                <a:solidFill>
                  <a:srgbClr val="0070C0"/>
                </a:solidFill>
              </a:rPr>
              <a:t>MNRI: </a:t>
            </a:r>
            <a:r>
              <a:rPr lang="en-US" sz="3600" dirty="0" err="1"/>
              <a:t>Masgutova</a:t>
            </a:r>
            <a:r>
              <a:rPr lang="en-US" sz="3600" dirty="0"/>
              <a:t> Neuro-reflex Integration</a:t>
            </a:r>
          </a:p>
        </p:txBody>
      </p:sp>
    </p:spTree>
    <p:extLst>
      <p:ext uri="{BB962C8B-B14F-4D97-AF65-F5344CB8AC3E}">
        <p14:creationId xmlns:p14="http://schemas.microsoft.com/office/powerpoint/2010/main" val="215639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156CD-ABA8-4BDC-8CDA-55B77292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384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PTSD TREATMENT COMPARISON CHART FROM THE VETERANS AFFAIRS WEBSITE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764F5CD-5513-41C1-856B-27B91C1412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6301216"/>
              </p:ext>
            </p:extLst>
          </p:nvPr>
        </p:nvGraphicFramePr>
        <p:xfrm>
          <a:off x="1250303" y="830510"/>
          <a:ext cx="9918441" cy="58348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3508">
                  <a:extLst>
                    <a:ext uri="{9D8B030D-6E8A-4147-A177-3AD203B41FA5}">
                      <a16:colId xmlns:a16="http://schemas.microsoft.com/office/drawing/2014/main" val="4274875326"/>
                    </a:ext>
                  </a:extLst>
                </a:gridCol>
                <a:gridCol w="1983508">
                  <a:extLst>
                    <a:ext uri="{9D8B030D-6E8A-4147-A177-3AD203B41FA5}">
                      <a16:colId xmlns:a16="http://schemas.microsoft.com/office/drawing/2014/main" val="4190773172"/>
                    </a:ext>
                  </a:extLst>
                </a:gridCol>
                <a:gridCol w="1983508">
                  <a:extLst>
                    <a:ext uri="{9D8B030D-6E8A-4147-A177-3AD203B41FA5}">
                      <a16:colId xmlns:a16="http://schemas.microsoft.com/office/drawing/2014/main" val="4100083061"/>
                    </a:ext>
                  </a:extLst>
                </a:gridCol>
                <a:gridCol w="1983508">
                  <a:extLst>
                    <a:ext uri="{9D8B030D-6E8A-4147-A177-3AD203B41FA5}">
                      <a16:colId xmlns:a16="http://schemas.microsoft.com/office/drawing/2014/main" val="2487643746"/>
                    </a:ext>
                  </a:extLst>
                </a:gridCol>
                <a:gridCol w="1984409">
                  <a:extLst>
                    <a:ext uri="{9D8B030D-6E8A-4147-A177-3AD203B41FA5}">
                      <a16:colId xmlns:a16="http://schemas.microsoft.com/office/drawing/2014/main" val="3199710099"/>
                    </a:ext>
                  </a:extLst>
                </a:gridCol>
              </a:tblGrid>
              <a:tr h="718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Cognitive Processing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Therapy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EMDR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Prolonged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Exposure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SSRI/SNRI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(Antidepressant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Medications)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50957707"/>
                  </a:ext>
                </a:extLst>
              </a:tr>
              <a:tr h="718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 type of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Treatment is this?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Psychotherapy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TF-CBT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Psychotherapy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Psychotherapy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Type of CBT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SSRI: Prozac, Paxil &amp; Zoloft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SNRI: Effexor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7802602"/>
                  </a:ext>
                </a:extLst>
              </a:tr>
              <a:tr h="9628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does it work?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Teaches you to re-frame negative thoughts about the trauma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Helps you process and make sense of your trauma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Teaches you how to gain control by facing your fears.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Restores the balance of naturally occurring chemicals in your brain.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2922090"/>
                  </a:ext>
                </a:extLst>
              </a:tr>
              <a:tr h="1207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What will I do?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Talk about your thoughts.  Writing assignments and worksheets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Call the trauma to mind while focusing on an external motion or sound.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Talk about the trauma. 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Start doing safe things you have been avoiding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Take a pill at regular times each day.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7730039"/>
                  </a:ext>
                </a:extLst>
              </a:tr>
              <a:tr h="7185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Is it effective?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Yes, 53 out of 100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 people will no longer have PTSD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Yes, 53 out of 100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 people will no longer have PTSD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Yes, 53 out of 100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 people will no longer have PTSD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Yes, 42 out of 100</a:t>
                      </a: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 people will no longer have PTSD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8688500"/>
                  </a:ext>
                </a:extLst>
              </a:tr>
              <a:tr h="1207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How long does the treatment last?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Weekly sessions for around 3 months.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Weekly sessions for around 2 to 3 months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Weekly sessions for around 3 months.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Variable.  Symptoms may return if you stop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Taking the medications.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9637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8481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77A73F5-2992-4293-8DEA-FE24AF533F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7575516"/>
              </p:ext>
            </p:extLst>
          </p:nvPr>
        </p:nvGraphicFramePr>
        <p:xfrm>
          <a:off x="897623" y="382555"/>
          <a:ext cx="10301684" cy="61022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60150">
                  <a:extLst>
                    <a:ext uri="{9D8B030D-6E8A-4147-A177-3AD203B41FA5}">
                      <a16:colId xmlns:a16="http://schemas.microsoft.com/office/drawing/2014/main" val="2220115685"/>
                    </a:ext>
                  </a:extLst>
                </a:gridCol>
                <a:gridCol w="2060150">
                  <a:extLst>
                    <a:ext uri="{9D8B030D-6E8A-4147-A177-3AD203B41FA5}">
                      <a16:colId xmlns:a16="http://schemas.microsoft.com/office/drawing/2014/main" val="129412163"/>
                    </a:ext>
                  </a:extLst>
                </a:gridCol>
                <a:gridCol w="2060150">
                  <a:extLst>
                    <a:ext uri="{9D8B030D-6E8A-4147-A177-3AD203B41FA5}">
                      <a16:colId xmlns:a16="http://schemas.microsoft.com/office/drawing/2014/main" val="618112279"/>
                    </a:ext>
                  </a:extLst>
                </a:gridCol>
                <a:gridCol w="2060150">
                  <a:extLst>
                    <a:ext uri="{9D8B030D-6E8A-4147-A177-3AD203B41FA5}">
                      <a16:colId xmlns:a16="http://schemas.microsoft.com/office/drawing/2014/main" val="149588399"/>
                    </a:ext>
                  </a:extLst>
                </a:gridCol>
                <a:gridCol w="2061084">
                  <a:extLst>
                    <a:ext uri="{9D8B030D-6E8A-4147-A177-3AD203B41FA5}">
                      <a16:colId xmlns:a16="http://schemas.microsoft.com/office/drawing/2014/main" val="543348317"/>
                    </a:ext>
                  </a:extLst>
                </a:gridCol>
              </a:tblGrid>
              <a:tr h="831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Cognitive Processing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Therapy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EMDR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Prolonged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Exposure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SSRI/SNRI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(Antidepressant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Medications)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2541383"/>
                  </a:ext>
                </a:extLst>
              </a:tr>
              <a:tr h="22445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What are the risks?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Temporary discomfort when talking or writing about the trauma.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Temporary discomfort when thinking about the trauma.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Should say, 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Mild Discomfort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Temporary discomfort when talking about and confronting reminders of the trauma.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Potential side effects such as headache, sleep problems, dry mouth, upset stomach, </a:t>
                      </a:r>
                      <a:r>
                        <a:rPr lang="en-US" sz="1600" dirty="0" err="1">
                          <a:effectLst/>
                          <a:latin typeface="Arial Narrow" panose="020B0606020202030204" pitchFamily="34" charset="0"/>
                        </a:rPr>
                        <a:t>weithg</a:t>
                      </a: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 grain and sexual side effects.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23656609"/>
                  </a:ext>
                </a:extLst>
              </a:tr>
              <a:tr h="548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Group or Individual?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Both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Individual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Individual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Individual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04152613"/>
                  </a:ext>
                </a:extLst>
              </a:tr>
              <a:tr h="548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Will I need to talk about my trauma?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Depends on the type of CBT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Optional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Yes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51321339"/>
                  </a:ext>
                </a:extLst>
              </a:tr>
              <a:tr h="8313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Will I have homework?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Writing assignments and worksheets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No </a:t>
                      </a: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(This is not true)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Listen to session recordings.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Do safe activities.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8903139"/>
                  </a:ext>
                </a:extLst>
              </a:tr>
              <a:tr h="548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How available is this in V.A.?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Moderate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Low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Moderate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High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91501108"/>
                  </a:ext>
                </a:extLst>
              </a:tr>
              <a:tr h="5487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Does the V.A. have an app for this?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CPT Coach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highlight>
                            <a:srgbClr val="FFFF00"/>
                          </a:highlight>
                          <a:latin typeface="Arial Narrow" panose="020B0606020202030204" pitchFamily="34" charset="0"/>
                        </a:rPr>
                        <a:t>No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 Narrow" panose="020B0606020202030204" pitchFamily="34" charset="0"/>
                        </a:rPr>
                        <a:t>PE Coach</a:t>
                      </a:r>
                      <a:endParaRPr lang="en-US" sz="16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 Narrow" panose="020B0606020202030204" pitchFamily="34" charset="0"/>
                        </a:rPr>
                        <a:t>No</a:t>
                      </a:r>
                      <a:endParaRPr lang="en-US" sz="16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1462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947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602EB-331D-478D-861F-7D18AC995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1"/>
            <a:ext cx="3363974" cy="5087877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3600" b="1" dirty="0"/>
              <a:t>EXERPT FROM THE</a:t>
            </a:r>
            <a:br>
              <a:rPr lang="en-US" sz="3600" b="1" dirty="0"/>
            </a:br>
            <a:r>
              <a:rPr lang="en-US" sz="3600" b="1" dirty="0"/>
              <a:t>2016 SURVEY DONE BY THE </a:t>
            </a:r>
            <a:br>
              <a:rPr lang="en-US" sz="3600" b="1" dirty="0"/>
            </a:br>
            <a:r>
              <a:rPr lang="en-US" sz="3600" b="1" dirty="0"/>
              <a:t>NEWTOWN</a:t>
            </a:r>
            <a:br>
              <a:rPr lang="en-US" sz="3600" b="1" dirty="0"/>
            </a:br>
            <a:r>
              <a:rPr lang="en-US" sz="3600" b="1" dirty="0"/>
              <a:t>SANDY HOOK</a:t>
            </a:r>
            <a:br>
              <a:rPr lang="en-US" sz="3600" b="1" dirty="0"/>
            </a:br>
            <a:r>
              <a:rPr lang="en-US" sz="3600" b="1" dirty="0"/>
              <a:t>COMMUNITY</a:t>
            </a:r>
            <a:br>
              <a:rPr lang="en-US" sz="3600" b="1" dirty="0"/>
            </a:br>
            <a:r>
              <a:rPr lang="en-US" sz="3600" b="1" dirty="0"/>
              <a:t>FOUNDATION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8E3FB-0FF6-43A4-BF14-447177CB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6007947"/>
            <a:ext cx="3363974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892241-1D7C-4897-AC15-3D49D40A5A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798503" y="289248"/>
            <a:ext cx="7126019" cy="627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901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07FFC-41AC-4D83-932F-44DAD104F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  <a:ln w="28575"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2017  SURVEY</a:t>
            </a: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29E01B-493B-4D83-B804-29DBA6B0D0A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452" b="1555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91741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93571-3A94-4D16-914F-81A3B89AB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4501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Verdana Pro Black" panose="020B0604020202020204" pitchFamily="34" charset="0"/>
              </a:rPr>
              <a:t>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3A4D3-E8F9-4F2D-AA76-F6573C8AB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5519"/>
            <a:ext cx="10515600" cy="4591444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Learn about trauma.  It will also improve your practice.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Learn trauma-informed interventions.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Get trained in two trauma-informed techniques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Get a list of trauma-informed therapists in your area.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640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D6B04-91C6-45B6-ADD0-CC71F89CE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193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70C0"/>
                </a:solidFill>
                <a:latin typeface="Verdana Pro Black" panose="020B0604020202020204" pitchFamily="34" charset="0"/>
              </a:rPr>
              <a:t>More suggestions to prepare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722F3-B006-4B37-9ADA-093F188678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2469"/>
            <a:ext cx="10515600" cy="4614493"/>
          </a:xfr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Find out what crisis counseling programs are available in your community.  </a:t>
            </a:r>
            <a:endParaRPr lang="en-US" sz="4000" dirty="0"/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Compile lists of trained crisis counselors or Psychological First Aid counselors </a:t>
            </a:r>
            <a:r>
              <a:rPr lang="en-US" sz="2400" b="1" dirty="0">
                <a:latin typeface="Arial Narrow" panose="020B0606020202030204" pitchFamily="34" charset="0"/>
              </a:rPr>
              <a:t>(Red Cross &amp; FEMA).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4000" b="1" dirty="0"/>
              <a:t>Talk with your mayor or town leader about forming collaborative groups to prepare for a disaster.</a:t>
            </a:r>
            <a:endParaRPr lang="en-US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007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936E-0E7F-4B03-AC72-5A505861E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749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COVID-19 Pandemic is like all disasters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5B8F90-A5BB-4133-92DF-32D01906F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449"/>
            <a:ext cx="10515600" cy="4685514"/>
          </a:xfr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endParaRPr lang="en-US" sz="1200" dirty="0"/>
          </a:p>
          <a:p>
            <a:r>
              <a:rPr lang="en-US" sz="3600" dirty="0"/>
              <a:t>Up to 16% of healthcare workers could develop PTSD</a:t>
            </a:r>
            <a:endParaRPr lang="en-US" sz="800" dirty="0"/>
          </a:p>
          <a:p>
            <a:r>
              <a:rPr lang="en-US" sz="3600" dirty="0"/>
              <a:t>Anxiety and depression will be significantly higher for many years</a:t>
            </a:r>
            <a:endParaRPr lang="en-US" sz="800" dirty="0"/>
          </a:p>
          <a:p>
            <a:r>
              <a:rPr lang="en-US" sz="3600" dirty="0"/>
              <a:t>Many people did not have a chance to grieve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Complex Grief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3600" dirty="0"/>
              <a:t> Traumatic Grief</a:t>
            </a:r>
          </a:p>
          <a:p>
            <a:r>
              <a:rPr lang="en-US" sz="3600" dirty="0"/>
              <a:t>Substance Abuse is already on the rise!</a:t>
            </a:r>
          </a:p>
        </p:txBody>
      </p:sp>
    </p:spTree>
    <p:extLst>
      <p:ext uri="{BB962C8B-B14F-4D97-AF65-F5344CB8AC3E}">
        <p14:creationId xmlns:p14="http://schemas.microsoft.com/office/powerpoint/2010/main" val="9143975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DF2C4-18C9-4E4E-BBE9-5B4BEB119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en-US" sz="4000" b="1" dirty="0"/>
              <a:t>A  ROADMAP</a:t>
            </a:r>
            <a:br>
              <a:rPr lang="en-US" sz="4000" b="1" dirty="0"/>
            </a:br>
            <a:r>
              <a:rPr lang="en-US" sz="3200" b="1" dirty="0"/>
              <a:t>Chapter 10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DA8DA-981E-4FA7-90FD-D6BB4BBC77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638043"/>
            <a:ext cx="4114075" cy="3828071"/>
          </a:xfrm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/>
              <a:t>Preparing for a disaster    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Immediately after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/>
              <a:t>A year or more  after</a:t>
            </a:r>
          </a:p>
          <a:p>
            <a:pPr marL="514350" indent="-514350">
              <a:buFont typeface="+mj-lt"/>
              <a:buAutoNum type="arabicPeriod"/>
            </a:pPr>
            <a:endParaRPr lang="en-US" sz="200" dirty="0"/>
          </a:p>
          <a:p>
            <a:pPr marL="514350" indent="-514350">
              <a:buFont typeface="+mj-lt"/>
              <a:buAutoNum type="arabicPeriod"/>
            </a:pPr>
            <a:endParaRPr lang="en-US" sz="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7A5FC6-4122-4FBD-B731-D64BC0F099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374433" y="270588"/>
            <a:ext cx="6354147" cy="610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00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CDC21-AB75-429D-B119-39E0987EC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2368" y="70027"/>
            <a:ext cx="6586491" cy="1945199"/>
          </a:xfrm>
          <a:solidFill>
            <a:schemeClr val="accent1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Available from Routledge and Amazon.com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20% off Discount code: BSM20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3A7C9F4-F5AA-443A-80AE-16BF4187D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298803"/>
            <a:ext cx="6586489" cy="4278163"/>
          </a:xfrm>
          <a:ln w="190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/>
              <a:t>How to create collaborative groups to deal with every disaster issue.</a:t>
            </a:r>
          </a:p>
          <a:p>
            <a:r>
              <a:rPr lang="en-US" dirty="0"/>
              <a:t>Lessons learned from disasters </a:t>
            </a:r>
          </a:p>
          <a:p>
            <a:r>
              <a:rPr lang="en-US" dirty="0"/>
              <a:t>Trauma and trauma-informed interventions; both brain-based and cognitive techniques</a:t>
            </a:r>
          </a:p>
          <a:p>
            <a:r>
              <a:rPr lang="en-US" dirty="0"/>
              <a:t>Wellness programs and techniques that are effective in addition to counseling.</a:t>
            </a:r>
          </a:p>
          <a:p>
            <a:r>
              <a:rPr lang="en-US" dirty="0"/>
              <a:t>Effective guide before and after a disaster.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838646-D239-45F5-8960-F5E1AC9C252C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r="3646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0AD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479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75C76-6F03-4931-81BE-274C7D91A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967" y="1447860"/>
            <a:ext cx="4524995" cy="489149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4000" b="1" dirty="0"/>
              <a:t>What is one thing you could do to prepare if you somehow learned that in 6 months there was going to be a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DISASTER</a:t>
            </a:r>
            <a:r>
              <a:rPr lang="en-US" sz="4000" dirty="0">
                <a:latin typeface="Comic Sans MS" panose="030F0702030302020204" pitchFamily="66" charset="0"/>
              </a:rPr>
              <a:t> </a:t>
            </a:r>
            <a:r>
              <a:rPr lang="en-US" sz="4000" b="1" dirty="0">
                <a:cs typeface="Arial" panose="020B0604020202020204" pitchFamily="34" charset="0"/>
              </a:rPr>
              <a:t>in your community?</a:t>
            </a:r>
          </a:p>
        </p:txBody>
      </p:sp>
      <p:pic>
        <p:nvPicPr>
          <p:cNvPr id="4" name="Picture 3" descr="Image result for FREE PHOTOS OF TORNADO">
            <a:extLst>
              <a:ext uri="{FF2B5EF4-FFF2-40B4-BE49-F238E27FC236}">
                <a16:creationId xmlns:a16="http://schemas.microsoft.com/office/drawing/2014/main" id="{7CBB4BB0-5DA2-4EE7-A4C3-23318ADF3A8B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58" r="2" b="2"/>
          <a:stretch/>
        </p:blipFill>
        <p:spPr bwMode="auto">
          <a:xfrm>
            <a:off x="4636963" y="10"/>
            <a:ext cx="7555037" cy="3383270"/>
          </a:xfrm>
          <a:prstGeom prst="rect">
            <a:avLst/>
          </a:prstGeom>
          <a:noFill/>
        </p:spPr>
      </p:pic>
      <p:pic>
        <p:nvPicPr>
          <p:cNvPr id="6" name="Picture 5" descr="Across U.S., Students Walk Out Of Schools To Address School Safety And Gun Violence : News Photo">
            <a:extLst>
              <a:ext uri="{FF2B5EF4-FFF2-40B4-BE49-F238E27FC236}">
                <a16:creationId xmlns:a16="http://schemas.microsoft.com/office/drawing/2014/main" id="{00870069-1D51-4FFB-92B9-1AEF3015F70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2891"/>
          <a:stretch/>
        </p:blipFill>
        <p:spPr bwMode="auto">
          <a:xfrm>
            <a:off x="4639056" y="3474720"/>
            <a:ext cx="7552944" cy="338328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14420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urricane Irma, Home Destruction, Weather, House">
            <a:extLst>
              <a:ext uri="{FF2B5EF4-FFF2-40B4-BE49-F238E27FC236}">
                <a16:creationId xmlns:a16="http://schemas.microsoft.com/office/drawing/2014/main" id="{67E2B46E-45AD-467C-95AB-E41FD03819F9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47" b="4284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47" name="Straight Connector 4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47364-9F64-48CF-9E9B-5CA3F84F0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844" y="1688841"/>
            <a:ext cx="4586693" cy="5169149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minimize the number of PTSD cases?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do you best help the underserved populations?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How can you quickly get trauma-informed services?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3772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06C8-88BF-4507-8758-6C69C09E3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868B9FA-63B6-468F-84BA-14013B68B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943" y="149289"/>
            <a:ext cx="4348065" cy="64847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EC9BD68-0818-4AEE-AEB2-EA42C3769FC4}"/>
              </a:ext>
            </a:extLst>
          </p:cNvPr>
          <p:cNvSpPr txBox="1"/>
          <p:nvPr/>
        </p:nvSpPr>
        <p:spPr>
          <a:xfrm>
            <a:off x="4815281" y="599394"/>
            <a:ext cx="7043928" cy="5478423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70C0"/>
                </a:solidFill>
              </a:rPr>
              <a:t>    From Disaster to PTSD</a:t>
            </a:r>
          </a:p>
          <a:p>
            <a:endParaRPr lang="en-US" dirty="0"/>
          </a:p>
          <a:p>
            <a:r>
              <a:rPr lang="en-US" sz="3600" b="1" dirty="0"/>
              <a:t>Immediate Help </a:t>
            </a:r>
            <a:r>
              <a:rPr lang="en-US" sz="2800" dirty="0">
                <a:latin typeface="Arial Narrow" panose="020B0606020202030204" pitchFamily="34" charset="0"/>
              </a:rPr>
              <a:t>(physical &amp; emotional)</a:t>
            </a:r>
            <a:endParaRPr lang="en-US" sz="2800" b="1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Crisis Counseling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Psychological First Aid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/>
              <a:t>PsySTART</a:t>
            </a:r>
            <a:r>
              <a:rPr lang="en-US" sz="3600" dirty="0"/>
              <a:t>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  <a:p>
            <a:r>
              <a:rPr lang="en-US" sz="3600" b="1" dirty="0"/>
              <a:t>Acute Stress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Need Trauma-Informed Therapists </a:t>
            </a:r>
          </a:p>
          <a:p>
            <a:r>
              <a:rPr lang="en-US" sz="3600" dirty="0"/>
              <a:t>   to treat survivors</a:t>
            </a:r>
          </a:p>
        </p:txBody>
      </p:sp>
    </p:spTree>
    <p:extLst>
      <p:ext uri="{BB962C8B-B14F-4D97-AF65-F5344CB8AC3E}">
        <p14:creationId xmlns:p14="http://schemas.microsoft.com/office/powerpoint/2010/main" val="2307894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AFB030-9861-42D3-BEF2-C6BC7C0F6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746623"/>
            <a:ext cx="5638994" cy="140095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Why we need to take action right away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89D626-278F-4D08-A74B-FB1ACAC25304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6"/>
          <a:stretch/>
        </p:blipFill>
        <p:spPr bwMode="auto">
          <a:xfrm>
            <a:off x="481886" y="659416"/>
            <a:ext cx="3940824" cy="2634290"/>
          </a:xfrm>
          <a:prstGeom prst="rect">
            <a:avLst/>
          </a:prstGeom>
          <a:noFill/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Flood, Disaster, River, Storm, Nature">
            <a:extLst>
              <a:ext uri="{FF2B5EF4-FFF2-40B4-BE49-F238E27FC236}">
                <a16:creationId xmlns:a16="http://schemas.microsoft.com/office/drawing/2014/main" id="{3896ABDD-E381-407A-A808-F3295F7F6C4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86" y="3429000"/>
            <a:ext cx="4030824" cy="2777763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D36835-1E72-479A-92A3-607106D1D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9505" y="2768368"/>
            <a:ext cx="6535023" cy="3498208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Immediately after a disaster up to 33% of the people affected will have Acute Stress Disorder.</a:t>
            </a:r>
          </a:p>
          <a:p>
            <a:r>
              <a:rPr lang="en-US" sz="3600" dirty="0">
                <a:solidFill>
                  <a:srgbClr val="FFFFFF"/>
                </a:solidFill>
              </a:rPr>
              <a:t>If they don’t get trauma-informed treatment  </a:t>
            </a:r>
            <a:r>
              <a:rPr lang="en-US" sz="4400" dirty="0">
                <a:solidFill>
                  <a:srgbClr val="FFFFFF"/>
                </a:solidFill>
              </a:rPr>
              <a:t>½ </a:t>
            </a:r>
            <a:r>
              <a:rPr lang="en-US" sz="3600" dirty="0">
                <a:solidFill>
                  <a:srgbClr val="FFFFFF"/>
                </a:solidFill>
              </a:rPr>
              <a:t>of them will end up with PTSD.   </a:t>
            </a:r>
          </a:p>
        </p:txBody>
      </p:sp>
    </p:spTree>
    <p:extLst>
      <p:ext uri="{BB962C8B-B14F-4D97-AF65-F5344CB8AC3E}">
        <p14:creationId xmlns:p14="http://schemas.microsoft.com/office/powerpoint/2010/main" val="2379674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2E5FE-3E81-444B-BEE8-3F29A82804C9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6000" b="1" dirty="0"/>
              <a:t>Are YOU trauma-informed?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1BD5E-FB10-4AB2-8FE1-2CAE3433C5C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/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you recognize the symptoms of trauma?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you have training and experience in one or more trauma-informed interventions?</a:t>
            </a:r>
          </a:p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Do you practice self care?  </a:t>
            </a:r>
          </a:p>
          <a:p>
            <a:pPr marL="0" indent="0">
              <a:buNone/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Many people in the helping professions end up 	suffering from Compassion Fatigue or Secondary 	Trauma.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0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C2EE8-4BCD-4BD3-8499-1FF569BF8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114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Trauma and the Brain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1717DA8F-1578-4C09-884F-8992CC6CF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449" y="849085"/>
            <a:ext cx="12060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1C57ED1-8A56-407E-AE6D-0251698FB6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2449" y="1763485"/>
            <a:ext cx="1206085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1" name="Picture 1">
            <a:extLst>
              <a:ext uri="{FF2B5EF4-FFF2-40B4-BE49-F238E27FC236}">
                <a16:creationId xmlns:a16="http://schemas.microsoft.com/office/drawing/2014/main" id="{4706AE01-46A4-46FB-BDC5-A278A1849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5" t="8186" r="27138" b="13037"/>
          <a:stretch>
            <a:fillRect/>
          </a:stretch>
        </p:blipFill>
        <p:spPr bwMode="auto">
          <a:xfrm>
            <a:off x="625151" y="1763485"/>
            <a:ext cx="386715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10">
            <a:extLst>
              <a:ext uri="{FF2B5EF4-FFF2-40B4-BE49-F238E27FC236}">
                <a16:creationId xmlns:a16="http://schemas.microsoft.com/office/drawing/2014/main" id="{F83A47F6-C3EE-413C-9C0D-A735A649C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2425" y="1609498"/>
            <a:ext cx="1331913" cy="45402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Thalamus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ext Box 11">
            <a:extLst>
              <a:ext uri="{FF2B5EF4-FFF2-40B4-BE49-F238E27FC236}">
                <a16:creationId xmlns:a16="http://schemas.microsoft.com/office/drawing/2014/main" id="{75F6EBFF-8C07-46E5-9710-55BBA4894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5193" y="4589690"/>
            <a:ext cx="1485900" cy="409575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Hippocampus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F63BF25-4370-4084-9AD9-C57EF43D7EBB}"/>
              </a:ext>
            </a:extLst>
          </p:cNvPr>
          <p:cNvCxnSpPr/>
          <p:nvPr/>
        </p:nvCxnSpPr>
        <p:spPr>
          <a:xfrm flipV="1">
            <a:off x="4457865" y="3374070"/>
            <a:ext cx="219075" cy="698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13">
            <a:extLst>
              <a:ext uri="{FF2B5EF4-FFF2-40B4-BE49-F238E27FC236}">
                <a16:creationId xmlns:a16="http://schemas.microsoft.com/office/drawing/2014/main" id="{D96F9E0C-A715-410B-8A7D-265635128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0264" y="3176360"/>
            <a:ext cx="1579562" cy="423863"/>
          </a:xfrm>
          <a:prstGeom prst="rect">
            <a:avLst/>
          </a:prstGeom>
          <a:solidFill>
            <a:srgbClr val="FFFFFF"/>
          </a:solidFill>
          <a:ln w="635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Hypothalamus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8AE034-A0C9-4344-B008-3D5FD054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84908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CAD46B4-1768-4E39-97C4-3CD7E2FBE7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1073220"/>
            <a:ext cx="137492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Frontal Lobe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angle 23">
            <a:extLst>
              <a:ext uri="{FF2B5EF4-FFF2-40B4-BE49-F238E27FC236}">
                <a16:creationId xmlns:a16="http://schemas.microsoft.com/office/drawing/2014/main" id="{AC4A1CF6-6DF4-4FC6-AAA1-30DDCF781B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182879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4">
            <a:extLst>
              <a:ext uri="{FF2B5EF4-FFF2-40B4-BE49-F238E27FC236}">
                <a16:creationId xmlns:a16="http://schemas.microsoft.com/office/drawing/2014/main" id="{0705B72C-0932-4A71-9D6B-2842BC575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151" y="5558866"/>
            <a:ext cx="11438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Amygdala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BFDF3E-E05B-4652-94C7-2D27F5A1AAFA}"/>
              </a:ext>
            </a:extLst>
          </p:cNvPr>
          <p:cNvSpPr txBox="1"/>
          <p:nvPr/>
        </p:nvSpPr>
        <p:spPr>
          <a:xfrm>
            <a:off x="6303150" y="1609498"/>
            <a:ext cx="5714679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</a:rPr>
              <a:t>Frontal Lobe:  </a:t>
            </a:r>
            <a:r>
              <a:rPr lang="en-US" sz="2800" dirty="0"/>
              <a:t>Responsible for  thinking and reasoning</a:t>
            </a:r>
          </a:p>
          <a:p>
            <a:endParaRPr lang="en-US" sz="800" dirty="0"/>
          </a:p>
          <a:p>
            <a:r>
              <a:rPr lang="en-US" sz="2800" b="1" dirty="0">
                <a:solidFill>
                  <a:srgbClr val="0070C0"/>
                </a:solidFill>
              </a:rPr>
              <a:t>Amygdala:  </a:t>
            </a:r>
            <a:r>
              <a:rPr lang="en-US" sz="2800" dirty="0"/>
              <a:t>Responsible for the Fight, Flight or Freeze response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Hippocampus: </a:t>
            </a:r>
            <a:r>
              <a:rPr lang="en-US" sz="2800" dirty="0"/>
              <a:t>Responsible for storing memories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Hypothalamus: </a:t>
            </a:r>
            <a:r>
              <a:rPr lang="en-US" sz="2800" dirty="0"/>
              <a:t>Works with the </a:t>
            </a:r>
            <a:r>
              <a:rPr lang="en-US" sz="2800" dirty="0" err="1"/>
              <a:t>pituituary</a:t>
            </a:r>
            <a:r>
              <a:rPr lang="en-US" sz="2800" dirty="0"/>
              <a:t> gland to send 	hormones to the body</a:t>
            </a:r>
          </a:p>
          <a:p>
            <a:endParaRPr lang="en-US" sz="800" dirty="0"/>
          </a:p>
          <a:p>
            <a:r>
              <a:rPr lang="en-US" sz="2800" b="1" dirty="0">
                <a:solidFill>
                  <a:srgbClr val="0070C0"/>
                </a:solidFill>
              </a:rPr>
              <a:t>Thalamus: </a:t>
            </a:r>
            <a:r>
              <a:rPr lang="en-US" sz="2800" dirty="0"/>
              <a:t>Relays sensory impulses to the </a:t>
            </a:r>
            <a:r>
              <a:rPr lang="en-US" sz="2800" dirty="0" err="1"/>
              <a:t>cerebal</a:t>
            </a:r>
            <a:r>
              <a:rPr lang="en-US" sz="2800" dirty="0"/>
              <a:t> cortex </a:t>
            </a:r>
          </a:p>
          <a:p>
            <a:endParaRPr lang="en-US" sz="8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09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FCD31-D43F-4CA4-883B-C79BB888F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amygdala’s job is to keep you safe, but . . 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70BBF-68FB-4599-96B3-0A9E25295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000" dirty="0"/>
              <a:t>When the brain is in the state of </a:t>
            </a:r>
            <a:r>
              <a:rPr lang="en-US" sz="4000" b="1" dirty="0"/>
              <a:t>HYPERVIGILENCE. </a:t>
            </a:r>
            <a:r>
              <a:rPr lang="en-US" sz="4000" dirty="0"/>
              <a:t> The amygdala is not very smart.  It can’t tell a real threat from an imagined threat from an old memory.</a:t>
            </a:r>
          </a:p>
          <a:p>
            <a:pPr marL="0" indent="0">
              <a:buNone/>
            </a:pPr>
            <a:endParaRPr lang="en-US" sz="1200" dirty="0"/>
          </a:p>
          <a:p>
            <a:r>
              <a:rPr lang="en-US" sz="4000" dirty="0"/>
              <a:t>It overpowers the frontal lobe, so reasoning and rational thinking is not always possible.</a:t>
            </a:r>
          </a:p>
        </p:txBody>
      </p:sp>
    </p:spTree>
    <p:extLst>
      <p:ext uri="{BB962C8B-B14F-4D97-AF65-F5344CB8AC3E}">
        <p14:creationId xmlns:p14="http://schemas.microsoft.com/office/powerpoint/2010/main" val="2725472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35A5B-2A1A-464A-9BC5-E4F647D38A7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b="1" dirty="0"/>
              <a:t>Calm the Amygdala and clear traumatic memories first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D0736-3CE5-4191-BC91-8EFF079EB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3087"/>
            <a:ext cx="10515600" cy="4223876"/>
          </a:xfr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/>
          <a:lstStyle/>
          <a:p>
            <a:r>
              <a:rPr lang="en-US" sz="4400" dirty="0"/>
              <a:t>Brain Based trauma-informed interventions work with the brain from the bottom up.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4400" dirty="0"/>
              <a:t>Cognitive treatments work from the top down and as a result take longer and can be more stressful for the patient.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659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1046</Words>
  <Application>Microsoft Office PowerPoint</Application>
  <PresentationFormat>Widescreen</PresentationFormat>
  <Paragraphs>173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Narrow</vt:lpstr>
      <vt:lpstr>Calibri</vt:lpstr>
      <vt:lpstr>Calibri Light</vt:lpstr>
      <vt:lpstr>Comic Sans MS</vt:lpstr>
      <vt:lpstr>Verdana Pro Black</vt:lpstr>
      <vt:lpstr>Wingdings</vt:lpstr>
      <vt:lpstr>Office Theme</vt:lpstr>
      <vt:lpstr>How Counselors can  Prepare for a Disaster  in their Community and  How They Can Help After</vt:lpstr>
      <vt:lpstr>PowerPoint Presentation</vt:lpstr>
      <vt:lpstr>PowerPoint Presentation</vt:lpstr>
      <vt:lpstr>PowerPoint Presentation</vt:lpstr>
      <vt:lpstr>Why we need to take action right away</vt:lpstr>
      <vt:lpstr>Are YOU trauma-informed?</vt:lpstr>
      <vt:lpstr>Trauma and the Brain</vt:lpstr>
      <vt:lpstr>The amygdala’s job is to keep you safe, but . . .</vt:lpstr>
      <vt:lpstr>Calm the Amygdala and clear traumatic memories first</vt:lpstr>
      <vt:lpstr>Effective Brain Based Trauma-Informed Interventions</vt:lpstr>
      <vt:lpstr>PTSD TREATMENT COMPARISON CHART FROM THE VETERANS AFFAIRS WEBSITE</vt:lpstr>
      <vt:lpstr>PowerPoint Presentation</vt:lpstr>
      <vt:lpstr>EXERPT FROM THE 2016 SURVEY DONE BY THE  NEWTOWN SANDY HOOK COMMUNITY FOUNDATION</vt:lpstr>
      <vt:lpstr>2017  SURVEY</vt:lpstr>
      <vt:lpstr>Suggestions</vt:lpstr>
      <vt:lpstr>More suggestions to prepare</vt:lpstr>
      <vt:lpstr>COVID-19 Pandemic is like all disasters</vt:lpstr>
      <vt:lpstr>A  ROADMAP Chapter 10</vt:lpstr>
      <vt:lpstr>Available from Routledge and Amazon.com 20% off Discount code: BSM20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Counselors can  Prepare for a Disaster  in their Community and  How They Can Help After</dc:title>
  <dc:creator>Bob Schmidt</dc:creator>
  <cp:lastModifiedBy>Bob Schmidt</cp:lastModifiedBy>
  <cp:revision>43</cp:revision>
  <dcterms:created xsi:type="dcterms:W3CDTF">2020-03-15T17:19:20Z</dcterms:created>
  <dcterms:modified xsi:type="dcterms:W3CDTF">2020-06-06T22:02:26Z</dcterms:modified>
</cp:coreProperties>
</file>